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4" r:id="rId1"/>
    <p:sldMasterId id="2147484036" r:id="rId2"/>
  </p:sldMasterIdLst>
  <p:sldIdLst>
    <p:sldId id="257" r:id="rId3"/>
    <p:sldId id="260" r:id="rId4"/>
    <p:sldId id="261" r:id="rId5"/>
    <p:sldId id="259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30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2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133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127233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7475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289759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399732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08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81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929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29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6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41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318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34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997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432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028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17907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197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0800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365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46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2023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154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113092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7475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842144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53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4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41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17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87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07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66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79AD0-2757-42AD-9134-B13CE5ADE64F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AD592D5-DBCB-4D62-A09B-D0254B8E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01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  <p:sldLayoutId id="2147484049" r:id="rId13"/>
    <p:sldLayoutId id="2147484050" r:id="rId14"/>
    <p:sldLayoutId id="2147484051" r:id="rId15"/>
    <p:sldLayoutId id="2147484052" r:id="rId16"/>
    <p:sldLayoutId id="2147484053" r:id="rId17"/>
    <p:sldLayoutId id="2147484054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Video 154" descr="Box Packages">
            <a:extLst>
              <a:ext uri="{FF2B5EF4-FFF2-40B4-BE49-F238E27FC236}">
                <a16:creationId xmlns:a16="http://schemas.microsoft.com/office/drawing/2014/main" id="{83D880F7-0A08-FDE2-C4A3-7F1AC48161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2" name="SWE – Project –  E-SHOP"/>
          <p:cNvSpPr txBox="1">
            <a:spLocks noGrp="1"/>
          </p:cNvSpPr>
          <p:nvPr>
            <p:ph type="title"/>
          </p:nvPr>
        </p:nvSpPr>
        <p:spPr>
          <a:xfrm>
            <a:off x="647473" y="0"/>
            <a:ext cx="10488892" cy="41479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 defTabSz="347472">
              <a:defRPr sz="15200" b="0" cap="all" spc="0">
                <a:solidFill>
                  <a:srgbClr val="02020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sz="5200" dirty="0">
                <a:solidFill>
                  <a:srgbClr val="FFFFFF"/>
                </a:solidFill>
              </a:rPr>
              <a:t>ASD-Project  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E-SHOP</a:t>
            </a:r>
          </a:p>
        </p:txBody>
      </p:sp>
      <p:sp>
        <p:nvSpPr>
          <p:cNvPr id="153" name="George Hanna Amin Samaan…"/>
          <p:cNvSpPr txBox="1">
            <a:spLocks noGrp="1"/>
          </p:cNvSpPr>
          <p:nvPr>
            <p:ph type="body" sz="quarter" idx="1"/>
          </p:nvPr>
        </p:nvSpPr>
        <p:spPr>
          <a:xfrm>
            <a:off x="3587979" y="4819349"/>
            <a:ext cx="11388506" cy="153621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165100">
              <a:spcAft>
                <a:spcPts val="600"/>
              </a:spcAft>
              <a:defRPr sz="3600"/>
            </a:pPr>
            <a:r>
              <a:rPr lang="en-US" sz="3600" dirty="0">
                <a:solidFill>
                  <a:schemeClr val="bg1"/>
                </a:solidFill>
              </a:rPr>
              <a:t>Awai Iftikhar – 614184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5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roject Idea"/>
          <p:cNvSpPr txBox="1"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Project Idea</a:t>
            </a:r>
          </a:p>
        </p:txBody>
      </p:sp>
      <p:sp>
        <p:nvSpPr>
          <p:cNvPr id="156" name="We created Online Shopping WEB Application. And we used SpringBoot framework for BackEnd and React for FrontEnd."/>
          <p:cNvSpPr txBox="1">
            <a:spLocks noGrp="1"/>
          </p:cNvSpPr>
          <p:nvPr>
            <p:ph type="body" sz="quarter" idx="21"/>
          </p:nvPr>
        </p:nvSpPr>
        <p:spPr>
          <a:xfrm>
            <a:off x="1202919" y="2011680"/>
            <a:ext cx="6534311" cy="456214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buFont typeface="Wingdings" pitchFamily="2" charset="2"/>
              <a:buChar char=""/>
            </a:pPr>
            <a:r>
              <a:rPr lang="en-US" dirty="0"/>
              <a:t> Created Online Shopping WEB Application. And we used Spring Boot framework for Backend.</a:t>
            </a:r>
          </a:p>
        </p:txBody>
      </p:sp>
      <p:pic>
        <p:nvPicPr>
          <p:cNvPr id="158" name="Picture 157" descr="Light bulb on yellow background with sketched light beams and cord">
            <a:extLst>
              <a:ext uri="{FF2B5EF4-FFF2-40B4-BE49-F238E27FC236}">
                <a16:creationId xmlns:a16="http://schemas.microsoft.com/office/drawing/2014/main" id="{13D99179-94D8-F7D8-6771-C36F6E681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16" r="1355" b="-2"/>
          <a:stretch/>
        </p:blipFill>
        <p:spPr>
          <a:xfrm>
            <a:off x="7847215" y="1822028"/>
            <a:ext cx="4342220" cy="50359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Use-c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Use-cases</a:t>
            </a:r>
          </a:p>
        </p:txBody>
      </p:sp>
      <p:sp>
        <p:nvSpPr>
          <p:cNvPr id="159" name="As a customer…"/>
          <p:cNvSpPr txBox="1">
            <a:spLocks noGrp="1"/>
          </p:cNvSpPr>
          <p:nvPr>
            <p:ph type="body" sz="quarter" idx="21"/>
          </p:nvPr>
        </p:nvSpPr>
        <p:spPr>
          <a:xfrm>
            <a:off x="1997613" y="1606115"/>
            <a:ext cx="4956804" cy="4330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fontScale="55000" lnSpcReduction="20000"/>
          </a:bodyPr>
          <a:lstStyle/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As a customer </a:t>
            </a:r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 b="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 b="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b="1" dirty="0"/>
              <a:t>I should </a:t>
            </a:r>
            <a:r>
              <a:rPr dirty="0"/>
              <a:t>be able to browse shop</a:t>
            </a:r>
            <a:endParaRPr lang="en-US" dirty="0"/>
          </a:p>
          <a:p>
            <a:pPr defTabSz="292608">
              <a:lnSpc>
                <a:spcPct val="72000"/>
              </a:lnSpc>
              <a:spcBef>
                <a:spcPts val="300"/>
              </a:spcBef>
              <a:buSzPct val="40000"/>
              <a:defRPr sz="3200" b="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 categories, </a:t>
            </a:r>
            <a:r>
              <a:rPr b="1" dirty="0"/>
              <a:t>so that</a:t>
            </a:r>
            <a:r>
              <a:rPr dirty="0"/>
              <a:t> I can find the product I</a:t>
            </a:r>
            <a:endParaRPr lang="en-US" dirty="0"/>
          </a:p>
          <a:p>
            <a:pPr defTabSz="292608">
              <a:lnSpc>
                <a:spcPct val="72000"/>
              </a:lnSpc>
              <a:spcBef>
                <a:spcPts val="300"/>
              </a:spcBef>
              <a:buSzPct val="40000"/>
              <a:defRPr sz="3200" b="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 want easily.</a:t>
            </a:r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 b="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As a customer </a:t>
            </a:r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 b="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 b="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 </a:t>
            </a:r>
            <a:r>
              <a:rPr b="1" dirty="0"/>
              <a:t>I should</a:t>
            </a:r>
            <a:r>
              <a:rPr dirty="0"/>
              <a:t> be able to view the product</a:t>
            </a:r>
            <a:endParaRPr lang="en-US" dirty="0"/>
          </a:p>
          <a:p>
            <a:pPr defTabSz="292608">
              <a:lnSpc>
                <a:spcPct val="72000"/>
              </a:lnSpc>
              <a:spcBef>
                <a:spcPts val="300"/>
              </a:spcBef>
              <a:buSzPct val="40000"/>
              <a:defRPr sz="3200" b="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 details, </a:t>
            </a:r>
            <a:r>
              <a:rPr b="1" dirty="0"/>
              <a:t>so that</a:t>
            </a:r>
            <a:r>
              <a:rPr dirty="0"/>
              <a:t> I can see the product</a:t>
            </a:r>
            <a:endParaRPr lang="en-US" dirty="0"/>
          </a:p>
          <a:p>
            <a:pPr defTabSz="292608">
              <a:lnSpc>
                <a:spcPct val="72000"/>
              </a:lnSpc>
              <a:spcBef>
                <a:spcPts val="300"/>
              </a:spcBef>
              <a:buSzPct val="40000"/>
              <a:defRPr sz="3200" b="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en-US" dirty="0"/>
          </a:p>
          <a:p>
            <a:pPr defTabSz="292608">
              <a:lnSpc>
                <a:spcPct val="72000"/>
              </a:lnSpc>
              <a:spcBef>
                <a:spcPts val="300"/>
              </a:spcBef>
              <a:buSzPct val="40000"/>
              <a:defRPr sz="3200" b="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 (Price, Details). </a:t>
            </a:r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 b="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As a customer </a:t>
            </a:r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 b="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 b="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b="1" dirty="0"/>
              <a:t> I should </a:t>
            </a:r>
            <a:r>
              <a:rPr dirty="0"/>
              <a:t>be able to add product, </a:t>
            </a:r>
            <a:r>
              <a:rPr b="1" dirty="0"/>
              <a:t>so that I</a:t>
            </a:r>
            <a:endParaRPr lang="en-US" b="1" dirty="0"/>
          </a:p>
          <a:p>
            <a:pPr defTabSz="292608">
              <a:lnSpc>
                <a:spcPct val="72000"/>
              </a:lnSpc>
              <a:spcBef>
                <a:spcPts val="300"/>
              </a:spcBef>
              <a:buSzPct val="40000"/>
              <a:defRPr sz="3200" b="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b="1" dirty="0"/>
              <a:t> </a:t>
            </a:r>
            <a:r>
              <a:rPr dirty="0"/>
              <a:t>can view the product in my shopping cart.</a:t>
            </a:r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 b="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As a customer </a:t>
            </a:r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 b="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dirty="0"/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 b="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b="1" dirty="0"/>
              <a:t>I should </a:t>
            </a:r>
            <a:r>
              <a:rPr dirty="0"/>
              <a:t>be able to view my shopping</a:t>
            </a:r>
            <a:endParaRPr lang="en-US" dirty="0"/>
          </a:p>
          <a:p>
            <a:pPr defTabSz="292608">
              <a:lnSpc>
                <a:spcPct val="72000"/>
              </a:lnSpc>
              <a:spcBef>
                <a:spcPts val="300"/>
              </a:spcBef>
              <a:buSzPct val="40000"/>
              <a:defRPr sz="3200" b="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dirty="0"/>
              <a:t> cart, </a:t>
            </a:r>
            <a:r>
              <a:rPr b="1" dirty="0"/>
              <a:t>so that</a:t>
            </a:r>
            <a:r>
              <a:rPr dirty="0"/>
              <a:t> I can see the already added products.</a:t>
            </a:r>
          </a:p>
        </p:txBody>
      </p:sp>
      <p:sp>
        <p:nvSpPr>
          <p:cNvPr id="160" name="As a customer…"/>
          <p:cNvSpPr txBox="1"/>
          <p:nvPr/>
        </p:nvSpPr>
        <p:spPr>
          <a:xfrm>
            <a:off x="6954416" y="1597882"/>
            <a:ext cx="4755053" cy="472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60" rIns="22860">
            <a:normAutofit/>
          </a:bodyPr>
          <a:lstStyle/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1600" dirty="0"/>
              <a:t>As a customer </a:t>
            </a:r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1600" dirty="0"/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1600" b="1" dirty="0"/>
              <a:t>I </a:t>
            </a:r>
            <a:r>
              <a:rPr sz="1600" dirty="0"/>
              <a:t> should be able to update the shopping cart, </a:t>
            </a:r>
            <a:r>
              <a:rPr sz="1600" b="1" dirty="0"/>
              <a:t>so that</a:t>
            </a:r>
            <a:r>
              <a:rPr sz="1600" dirty="0"/>
              <a:t> I can add/remove products to it.</a:t>
            </a:r>
            <a:endParaRPr sz="576" dirty="0"/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576" dirty="0"/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1600" dirty="0"/>
              <a:t>As a customer </a:t>
            </a:r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1600" dirty="0"/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1600" b="1" dirty="0"/>
              <a:t> I should </a:t>
            </a:r>
            <a:r>
              <a:rPr sz="1600" dirty="0"/>
              <a:t>be able to view the total order cost, </a:t>
            </a:r>
            <a:r>
              <a:rPr sz="1600" b="1" dirty="0"/>
              <a:t>so that </a:t>
            </a:r>
            <a:r>
              <a:rPr sz="1600" dirty="0"/>
              <a:t>I can review how much I will pay.</a:t>
            </a:r>
            <a:endParaRPr sz="576" dirty="0"/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576" dirty="0"/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1600" dirty="0"/>
              <a:t>As a customer </a:t>
            </a:r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1600" dirty="0"/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1600" b="1" dirty="0"/>
              <a:t> I should </a:t>
            </a:r>
            <a:r>
              <a:rPr sz="1600" dirty="0" err="1"/>
              <a:t>should</a:t>
            </a:r>
            <a:r>
              <a:rPr sz="1600" dirty="0"/>
              <a:t> be able to cancel order. (not ready yet)</a:t>
            </a:r>
            <a:endParaRPr sz="576" dirty="0"/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576" dirty="0"/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 b="1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1600" dirty="0"/>
              <a:t>As a customer </a:t>
            </a:r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1600" dirty="0"/>
          </a:p>
          <a:p>
            <a:pPr marL="203200" indent="-203200" defTabSz="292608">
              <a:lnSpc>
                <a:spcPct val="72000"/>
              </a:lnSpc>
              <a:spcBef>
                <a:spcPts val="300"/>
              </a:spcBef>
              <a:buSzPct val="40000"/>
              <a:buBlip>
                <a:blip r:embed="rId2"/>
              </a:buBlip>
              <a:defRPr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1600" b="1" dirty="0"/>
              <a:t>I should </a:t>
            </a:r>
            <a:r>
              <a:rPr sz="1600" dirty="0"/>
              <a:t>be able to checkout order (not ready yet).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Architecture  &amp; Software Developing Methodology"/>
          <p:cNvSpPr txBox="1">
            <a:spLocks noGrp="1"/>
          </p:cNvSpPr>
          <p:nvPr>
            <p:ph type="title"/>
          </p:nvPr>
        </p:nvSpPr>
        <p:spPr>
          <a:xfrm>
            <a:off x="1093492" y="0"/>
            <a:ext cx="3629555" cy="1889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defTabSz="2145738">
              <a:defRPr sz="7480" spc="-149"/>
            </a:lvl1pPr>
          </a:lstStyle>
          <a:p>
            <a:pPr defTabSz="914400"/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  &amp; Software Developing Methodology</a:t>
            </a:r>
          </a:p>
        </p:txBody>
      </p:sp>
      <p:sp>
        <p:nvSpPr>
          <p:cNvPr id="163" name="Layered Architecture…"/>
          <p:cNvSpPr txBox="1"/>
          <p:nvPr/>
        </p:nvSpPr>
        <p:spPr>
          <a:xfrm>
            <a:off x="5359150" y="2680581"/>
            <a:ext cx="3365697" cy="1057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marL="57150" indent="-57150" defTabSz="457200">
              <a:lnSpc>
                <a:spcPct val="90000"/>
              </a:lnSpc>
              <a:spcBef>
                <a:spcPts val="250"/>
              </a:spcBef>
              <a:buSzPct val="100000"/>
              <a:buFont typeface="Arial"/>
              <a:buChar char="•"/>
              <a:defRPr sz="5000">
                <a:solidFill>
                  <a:srgbClr val="02020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1250" kern="1200" dirty="0">
                <a:solidFill>
                  <a:srgbClr val="020202"/>
                </a:solidFill>
                <a:latin typeface="Century Gothic"/>
                <a:ea typeface="+mn-ea"/>
                <a:cs typeface="+mn-cs"/>
                <a:sym typeface="Century Gothic"/>
              </a:rPr>
              <a:t>Layered Architecture</a:t>
            </a:r>
            <a:endParaRPr lang="en-US" sz="1250" kern="1200" dirty="0">
              <a:solidFill>
                <a:srgbClr val="020202"/>
              </a:solidFill>
              <a:latin typeface="Century Gothic"/>
              <a:ea typeface="+mn-ea"/>
              <a:cs typeface="+mn-cs"/>
              <a:sym typeface="Century Gothic"/>
            </a:endParaRPr>
          </a:p>
          <a:p>
            <a:pPr defTabSz="457200">
              <a:lnSpc>
                <a:spcPct val="90000"/>
              </a:lnSpc>
              <a:spcBef>
                <a:spcPts val="250"/>
              </a:spcBef>
              <a:buSzPct val="100000"/>
              <a:defRPr sz="5000">
                <a:solidFill>
                  <a:srgbClr val="02020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1250" kern="1200" dirty="0">
              <a:solidFill>
                <a:srgbClr val="020202"/>
              </a:solidFill>
              <a:latin typeface="Century Gothic"/>
              <a:ea typeface="+mn-ea"/>
              <a:cs typeface="+mn-cs"/>
              <a:sym typeface="Century Gothic"/>
            </a:endParaRPr>
          </a:p>
          <a:p>
            <a:pPr marL="57150" indent="-57150" defTabSz="457200">
              <a:lnSpc>
                <a:spcPct val="90000"/>
              </a:lnSpc>
              <a:spcBef>
                <a:spcPts val="250"/>
              </a:spcBef>
              <a:buSzPct val="100000"/>
              <a:buFont typeface="Arial"/>
              <a:buChar char="•"/>
              <a:defRPr sz="5000">
                <a:solidFill>
                  <a:srgbClr val="02020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1250" kern="1200" dirty="0">
                <a:solidFill>
                  <a:srgbClr val="020202"/>
                </a:solidFill>
                <a:latin typeface="Century Gothic"/>
                <a:ea typeface="+mn-ea"/>
                <a:cs typeface="+mn-cs"/>
                <a:sym typeface="Century Gothic"/>
              </a:rPr>
              <a:t>Back</a:t>
            </a:r>
            <a:r>
              <a:rPr lang="en-US" sz="1250" kern="1200" dirty="0">
                <a:solidFill>
                  <a:srgbClr val="020202"/>
                </a:solidFill>
                <a:latin typeface="Century Gothic"/>
                <a:ea typeface="+mn-ea"/>
                <a:cs typeface="+mn-cs"/>
                <a:sym typeface="Century Gothic"/>
              </a:rPr>
              <a:t>-</a:t>
            </a:r>
            <a:r>
              <a:rPr sz="1250" kern="1200" dirty="0">
                <a:solidFill>
                  <a:srgbClr val="020202"/>
                </a:solidFill>
                <a:latin typeface="Century Gothic"/>
                <a:ea typeface="+mn-ea"/>
                <a:cs typeface="+mn-cs"/>
                <a:sym typeface="Century Gothic"/>
              </a:rPr>
              <a:t>End: Spring</a:t>
            </a:r>
            <a:r>
              <a:rPr lang="en-US" sz="1250" kern="1200" dirty="0">
                <a:solidFill>
                  <a:srgbClr val="020202"/>
                </a:solidFill>
                <a:latin typeface="Century Gothic"/>
                <a:ea typeface="+mn-ea"/>
                <a:cs typeface="+mn-cs"/>
                <a:sym typeface="Century Gothic"/>
              </a:rPr>
              <a:t> </a:t>
            </a:r>
            <a:r>
              <a:rPr sz="1250" kern="1200" dirty="0">
                <a:solidFill>
                  <a:srgbClr val="020202"/>
                </a:solidFill>
                <a:latin typeface="Century Gothic"/>
                <a:ea typeface="+mn-ea"/>
                <a:cs typeface="+mn-cs"/>
                <a:sym typeface="Century Gothic"/>
              </a:rPr>
              <a:t>Boot</a:t>
            </a:r>
            <a:endParaRPr lang="en-US" sz="1250" kern="1200" dirty="0">
              <a:solidFill>
                <a:srgbClr val="020202"/>
              </a:solidFill>
              <a:latin typeface="Century Gothic"/>
              <a:ea typeface="+mn-ea"/>
              <a:cs typeface="+mn-cs"/>
              <a:sym typeface="Century Gothic"/>
            </a:endParaRPr>
          </a:p>
          <a:p>
            <a:pPr>
              <a:lnSpc>
                <a:spcPct val="90000"/>
              </a:lnSpc>
              <a:spcBef>
                <a:spcPts val="500"/>
              </a:spcBef>
              <a:buSzPct val="100000"/>
              <a:defRPr sz="5000">
                <a:solidFill>
                  <a:srgbClr val="02020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en-US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E7A4E4-AF06-95B2-11CF-F79DEC2CA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97" b="14424"/>
          <a:stretch/>
        </p:blipFill>
        <p:spPr>
          <a:xfrm>
            <a:off x="7779393" y="4173435"/>
            <a:ext cx="945455" cy="417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E09A56-CE91-33F9-F8C4-E812093BB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238" y="4120077"/>
            <a:ext cx="639684" cy="639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86E910-FD72-64ED-67FC-CDDC2DC6A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908" y="4173435"/>
            <a:ext cx="947498" cy="532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2D66D5-3D50-30D7-C04E-7A200CA0C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4994" y="4232846"/>
            <a:ext cx="358266" cy="358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C176D8-1482-40C6-C304-097933265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7831" y="4292707"/>
            <a:ext cx="713332" cy="179133"/>
          </a:xfrm>
          <a:prstGeom prst="rect">
            <a:avLst/>
          </a:prstGeom>
        </p:spPr>
      </p:pic>
      <p:sp>
        <p:nvSpPr>
          <p:cNvPr id="8" name="Layered Architecture…">
            <a:extLst>
              <a:ext uri="{FF2B5EF4-FFF2-40B4-BE49-F238E27FC236}">
                <a16:creationId xmlns:a16="http://schemas.microsoft.com/office/drawing/2014/main" id="{07A0291E-F4CC-9EF8-AEA1-2145A22CA8F4}"/>
              </a:ext>
            </a:extLst>
          </p:cNvPr>
          <p:cNvSpPr txBox="1"/>
          <p:nvPr/>
        </p:nvSpPr>
        <p:spPr>
          <a:xfrm>
            <a:off x="8159109" y="2089479"/>
            <a:ext cx="3307208" cy="1440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marL="57150" indent="-57150" defTabSz="457200">
              <a:lnSpc>
                <a:spcPct val="90000"/>
              </a:lnSpc>
              <a:spcBef>
                <a:spcPts val="250"/>
              </a:spcBef>
              <a:buSzPct val="100000"/>
              <a:buFont typeface="Arial"/>
              <a:buChar char="•"/>
              <a:defRPr sz="5000">
                <a:solidFill>
                  <a:srgbClr val="02020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1250" kern="1200" dirty="0">
              <a:solidFill>
                <a:srgbClr val="020202"/>
              </a:solidFill>
              <a:latin typeface="Century Gothic"/>
              <a:ea typeface="+mn-ea"/>
              <a:cs typeface="+mn-cs"/>
              <a:sym typeface="Century Gothic"/>
            </a:endParaRPr>
          </a:p>
          <a:p>
            <a:pPr marL="57150" indent="-57150" defTabSz="457200">
              <a:lnSpc>
                <a:spcPct val="90000"/>
              </a:lnSpc>
              <a:spcBef>
                <a:spcPts val="250"/>
              </a:spcBef>
              <a:buSzPct val="100000"/>
              <a:buFont typeface="Arial"/>
              <a:buChar char="•"/>
              <a:defRPr sz="5000">
                <a:solidFill>
                  <a:srgbClr val="02020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en-US" sz="1250" kern="1200" dirty="0">
              <a:solidFill>
                <a:srgbClr val="020202"/>
              </a:solidFill>
              <a:latin typeface="Century Gothic"/>
              <a:ea typeface="+mn-ea"/>
              <a:cs typeface="+mn-cs"/>
              <a:sym typeface="Century Gothic"/>
            </a:endParaRPr>
          </a:p>
          <a:p>
            <a:pPr marL="57150" indent="-57150" defTabSz="457200">
              <a:lnSpc>
                <a:spcPct val="90000"/>
              </a:lnSpc>
              <a:spcBef>
                <a:spcPts val="250"/>
              </a:spcBef>
              <a:buSzPct val="100000"/>
              <a:buFont typeface="Arial"/>
              <a:buChar char="•"/>
              <a:defRPr sz="5000">
                <a:solidFill>
                  <a:srgbClr val="02020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sz="1250" kern="1200" dirty="0">
                <a:solidFill>
                  <a:srgbClr val="020202"/>
                </a:solidFill>
                <a:latin typeface="Century Gothic"/>
                <a:ea typeface="+mn-ea"/>
                <a:cs typeface="+mn-cs"/>
                <a:sym typeface="Century Gothic"/>
              </a:rPr>
              <a:t>Database : MySQL</a:t>
            </a:r>
          </a:p>
          <a:p>
            <a:pPr defTabSz="457200">
              <a:lnSpc>
                <a:spcPct val="90000"/>
              </a:lnSpc>
              <a:spcBef>
                <a:spcPts val="250"/>
              </a:spcBef>
              <a:buSzPct val="100000"/>
              <a:defRPr sz="5000">
                <a:solidFill>
                  <a:srgbClr val="02020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en-US" sz="1250" kern="1200" dirty="0">
              <a:solidFill>
                <a:srgbClr val="020202"/>
              </a:solidFill>
              <a:latin typeface="Century Gothic"/>
              <a:ea typeface="+mn-ea"/>
              <a:cs typeface="+mn-cs"/>
              <a:sym typeface="Century Gothic"/>
            </a:endParaRPr>
          </a:p>
          <a:p>
            <a:pPr marL="57150" indent="-57150" defTabSz="457200">
              <a:lnSpc>
                <a:spcPct val="90000"/>
              </a:lnSpc>
              <a:spcBef>
                <a:spcPts val="250"/>
              </a:spcBef>
              <a:buSzPct val="100000"/>
              <a:buFont typeface="Arial"/>
              <a:buChar char="•"/>
              <a:defRPr sz="5000">
                <a:solidFill>
                  <a:srgbClr val="02020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sz="1250" kern="1200" dirty="0">
                <a:solidFill>
                  <a:srgbClr val="020202"/>
                </a:solidFill>
                <a:latin typeface="Century Gothic"/>
                <a:ea typeface="+mn-ea"/>
                <a:cs typeface="+mn-cs"/>
                <a:sym typeface="Century Gothic"/>
              </a:rPr>
              <a:t>GitHub as version control</a:t>
            </a:r>
          </a:p>
          <a:p>
            <a:pPr defTabSz="457200">
              <a:lnSpc>
                <a:spcPct val="90000"/>
              </a:lnSpc>
              <a:spcBef>
                <a:spcPts val="250"/>
              </a:spcBef>
              <a:buSzPct val="100000"/>
              <a:defRPr sz="5000">
                <a:solidFill>
                  <a:srgbClr val="02020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lang="en-US" sz="1250" kern="1200" dirty="0">
              <a:solidFill>
                <a:srgbClr val="020202"/>
              </a:solidFill>
              <a:latin typeface="Century Gothic"/>
              <a:ea typeface="+mn-ea"/>
              <a:cs typeface="+mn-cs"/>
              <a:sym typeface="Century Gothic"/>
            </a:endParaRPr>
          </a:p>
          <a:p>
            <a:pPr marL="57150" indent="-57150" defTabSz="457200">
              <a:lnSpc>
                <a:spcPct val="90000"/>
              </a:lnSpc>
              <a:spcBef>
                <a:spcPts val="250"/>
              </a:spcBef>
              <a:buSzPct val="100000"/>
              <a:buFont typeface="Arial"/>
              <a:buChar char="•"/>
              <a:defRPr sz="5000">
                <a:solidFill>
                  <a:srgbClr val="02020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US" sz="1250" kern="1200" dirty="0">
                <a:solidFill>
                  <a:srgbClr val="020202"/>
                </a:solidFill>
                <a:latin typeface="Century Gothic"/>
                <a:ea typeface="+mn-ea"/>
                <a:cs typeface="+mn-cs"/>
                <a:sym typeface="Century Gothic"/>
              </a:rPr>
              <a:t>Maven </a:t>
            </a:r>
            <a:endParaRPr lang="en-US" sz="2500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8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2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4" name="Rectangle 183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Use-Case Diagram"/>
          <p:cNvSpPr txBox="1"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Use-Case Diagram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Screen Shot 2022-07-13 at 3.30.03 PM.png" descr="Screen Shot 2022-07-13 at 3.30.0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984" y="1006939"/>
            <a:ext cx="6896936" cy="484509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lass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 Diagram</a:t>
            </a:r>
          </a:p>
        </p:txBody>
      </p:sp>
      <p:pic>
        <p:nvPicPr>
          <p:cNvPr id="169" name="Screen Shot 2022-07-13 at 3.27.23 PM.png" descr="Screen Shot 2022-07-13 at 3.27.2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599" y="1314490"/>
            <a:ext cx="7384162" cy="5415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989B8-B5C9-5BDC-7511-F5D82A010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369" y="2647277"/>
            <a:ext cx="10903464" cy="5441645"/>
          </a:xfrm>
        </p:spPr>
        <p:txBody>
          <a:bodyPr/>
          <a:lstStyle/>
          <a:p>
            <a:r>
              <a:rPr lang="en-US" sz="8800" dirty="0"/>
              <a:t>Demonstration.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257453"/>
      </p:ext>
    </p:extLst>
  </p:cSld>
  <p:clrMapOvr>
    <a:masterClrMapping/>
  </p:clrMapOvr>
  <p:transition spd="slow">
    <p:randomBar dir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430</TotalTime>
  <Words>239</Words>
  <Application>Microsoft Office PowerPoint</Application>
  <PresentationFormat>Widescreen</PresentationFormat>
  <Paragraphs>56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Century Gothic</vt:lpstr>
      <vt:lpstr>Tw Cen MT</vt:lpstr>
      <vt:lpstr>Tw Cen MT Condensed</vt:lpstr>
      <vt:lpstr>Wingdings</vt:lpstr>
      <vt:lpstr>Wingdings 3</vt:lpstr>
      <vt:lpstr>Integral</vt:lpstr>
      <vt:lpstr>Wisp</vt:lpstr>
      <vt:lpstr>ASD-Project   E-SHOP</vt:lpstr>
      <vt:lpstr>Project Idea</vt:lpstr>
      <vt:lpstr>Use-cases</vt:lpstr>
      <vt:lpstr>Architecture  &amp; Software Developing Methodology</vt:lpstr>
      <vt:lpstr>Use-Case Diagram</vt:lpstr>
      <vt:lpstr>Class Diagram</vt:lpstr>
      <vt:lpstr>Demonstration.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Awais Iftikhar</dc:creator>
  <cp:lastModifiedBy>Awais Iftikhar</cp:lastModifiedBy>
  <cp:revision>5</cp:revision>
  <dcterms:created xsi:type="dcterms:W3CDTF">2023-11-03T16:53:39Z</dcterms:created>
  <dcterms:modified xsi:type="dcterms:W3CDTF">2023-11-04T01:54:41Z</dcterms:modified>
</cp:coreProperties>
</file>